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39" r:id="rId1"/>
  </p:sldMasterIdLst>
  <p:notesMasterIdLst>
    <p:notesMasterId r:id="rId3"/>
  </p:notesMasterIdLst>
  <p:sldIdLst>
    <p:sldId id="256" r:id="rId2"/>
  </p:sldIdLst>
  <p:sldSz cx="438912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Lato Heavy" panose="020F0502020204030203" pitchFamily="34" charset="0"/>
      <p:bold r:id="rId14"/>
      <p:boldItalic r:id="rId15"/>
    </p:embeddedFont>
    <p:embeddedFont>
      <p:font typeface="Lato Medium" panose="020F0502020204030203" pitchFamily="34" charset="0"/>
      <p:regular r:id="rId16"/>
      <p:italic r:id="rId17"/>
    </p:embeddedFont>
    <p:embeddedFont>
      <p:font typeface="Lucida Sans Unicode" panose="020B0602030504020204" pitchFamily="34" charset="0"/>
      <p:regular r:id="rId18"/>
    </p:embeddedFont>
    <p:embeddedFont>
      <p:font typeface="MS PGothic" panose="020B0600070205080204" pitchFamily="34" charset="-128"/>
      <p:regular r:id="rId19"/>
    </p:embeddedFont>
  </p:embeddedFontLst>
  <p:defaultTextStyle>
    <a:defPPr>
      <a:defRPr lang="en-US"/>
    </a:defPPr>
    <a:lvl1pPr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1pPr>
    <a:lvl2pPr marL="1879600" indent="-148748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2pPr>
    <a:lvl3pPr marL="3760788" indent="-297656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3pPr>
    <a:lvl4pPr marL="5641975" indent="-4465638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4pPr>
    <a:lvl5pPr marL="7521575" indent="-5954713" algn="l" defTabSz="3760788" rtl="0" eaLnBrk="0" fontAlgn="base" hangingPunct="0">
      <a:spcBef>
        <a:spcPct val="0"/>
      </a:spcBef>
      <a:spcAft>
        <a:spcPct val="0"/>
      </a:spcAft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Lucida Sans Unicode" panose="020B0602030504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448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9504">
          <p15:clr>
            <a:srgbClr val="A4A3A4"/>
          </p15:clr>
        </p15:guide>
        <p15:guide id="4" pos="8928">
          <p15:clr>
            <a:srgbClr val="A4A3A4"/>
          </p15:clr>
        </p15:guide>
        <p15:guide id="5" pos="18144">
          <p15:clr>
            <a:srgbClr val="A4A3A4"/>
          </p15:clr>
        </p15:guide>
        <p15:guide id="6" pos="18720">
          <p15:clr>
            <a:srgbClr val="A4A3A4"/>
          </p15:clr>
        </p15:guide>
        <p15:guide id="7" pos="27360">
          <p15:clr>
            <a:srgbClr val="A4A3A4"/>
          </p15:clr>
        </p15:guide>
        <p15:guide id="8" orient="horz" pos="288">
          <p15:clr>
            <a:srgbClr val="A4A3A4"/>
          </p15:clr>
        </p15:guide>
        <p15:guide id="9" orient="horz" pos="3744" userDrawn="1">
          <p15:clr>
            <a:srgbClr val="A4A3A4"/>
          </p15:clr>
        </p15:guide>
        <p15:guide id="10" orient="horz" pos="4032" userDrawn="1">
          <p15:clr>
            <a:srgbClr val="A4A3A4"/>
          </p15:clr>
        </p15:guide>
        <p15:guide id="11" pos="4608" userDrawn="1">
          <p15:clr>
            <a:srgbClr val="A4A3A4"/>
          </p15:clr>
        </p15:guide>
        <p15:guide id="12" pos="13824" userDrawn="1">
          <p15:clr>
            <a:srgbClr val="A4A3A4"/>
          </p15:clr>
        </p15:guide>
        <p15:guide id="13" pos="230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tan Mahr" initials="TM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FDE725"/>
    <a:srgbClr val="000C19"/>
    <a:srgbClr val="DDDDDD"/>
    <a:srgbClr val="788668"/>
    <a:srgbClr val="5D6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000" autoAdjust="0"/>
  </p:normalViewPr>
  <p:slideViewPr>
    <p:cSldViewPr>
      <p:cViewPr varScale="1">
        <p:scale>
          <a:sx n="27" d="100"/>
          <a:sy n="27" d="100"/>
        </p:scale>
        <p:origin x="300" y="-54"/>
      </p:cViewPr>
      <p:guideLst>
        <p:guide orient="horz" pos="20448"/>
        <p:guide pos="288"/>
        <p:guide pos="9504"/>
        <p:guide pos="8928"/>
        <p:guide pos="18144"/>
        <p:guide pos="18720"/>
        <p:guide pos="27360"/>
        <p:guide orient="horz" pos="288"/>
        <p:guide orient="horz" pos="3744"/>
        <p:guide orient="horz" pos="4032"/>
        <p:guide pos="4608"/>
        <p:guide pos="13824"/>
        <p:guide pos="23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A9469BFE-D850-4E20-932B-8309E1F377C8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3E7BCEDB-0A08-4835-A1EC-8E25B394E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00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264495D-6A53-4B50-A454-B641A03983D3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94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438E2-6206-4A01-A01C-6C214A315F82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6C8C-4ACF-4833-9563-243AF893D18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8559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C0369-493E-4B11-9445-E84A5D95EEA1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BA680-B473-4A66-8D82-C713F518A7B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2641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B6810-AA9C-4FEA-9333-1DB2FE8D3859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6BE70-3EE9-4DDD-9975-CA43D55D285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068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4C082-E6BC-4897-A855-1A79386AD8FF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3231-3B31-4B67-938D-BEDBFF0419D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A4F66F-8EC8-4436-BB33-172EB5C350C9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00172-426D-46CA-9AAD-7F0EB776759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6938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289CD-CB1F-4293-89F9-2293411A97C9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84188-1518-482D-8458-243F023D5E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8857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B19997-E72B-4D55-84FA-FADB36EE6FD9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4B0DA-DC04-4BB7-9745-083C8FE5C5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918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24C58-452E-4941-B10E-6F92BB3AC579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48D54-2EA5-4D8D-AF5A-58E2B99B368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28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56B8-A9B2-4490-B8CD-15DB0A66EE0A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77FE-2608-4847-9BCE-0F1B9EB536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720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0F81E-0FCC-4853-B960-A1AA5BD68A08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D38AF-D41A-47F9-90FA-5B7389FF2C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164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 rtlCol="0">
            <a:normAutofit/>
          </a:bodyPr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D74B3-8802-4F78-8E29-FD34A3E643F1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FB15EA-5661-4040-92B4-D6ED67B82A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12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17838" y="1752600"/>
            <a:ext cx="37855525" cy="636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17838" y="8763000"/>
            <a:ext cx="37855525" cy="2088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BEE7C19-B054-4401-9D07-EE684B123E2A}" type="datetimeFigureOut">
              <a:rPr lang="en-US" altLang="en-US"/>
              <a:pPr>
                <a:defRPr/>
              </a:pPr>
              <a:t>6/5/2018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4300" dirty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1567808-F910-44C3-A703-E0F497BF114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xStyles>
    <p:titleStyle>
      <a:lvl1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2pPr>
      <a:lvl3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3pPr>
      <a:lvl4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4pPr>
      <a:lvl5pPr algn="l" defTabSz="32908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3290888" rtl="0" fontAlgn="base">
        <a:lnSpc>
          <a:spcPct val="90000"/>
        </a:lnSpc>
        <a:spcBef>
          <a:spcPct val="0"/>
        </a:spcBef>
        <a:spcAft>
          <a:spcPct val="0"/>
        </a:spcAft>
        <a:defRPr sz="158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822325" indent="-822325" algn="l" defTabSz="3290888" rtl="0" eaLnBrk="0" fontAlgn="base" hangingPunct="0">
        <a:lnSpc>
          <a:spcPct val="90000"/>
        </a:lnSpc>
        <a:spcBef>
          <a:spcPts val="3600"/>
        </a:spcBef>
        <a:spcAft>
          <a:spcPct val="0"/>
        </a:spcAft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1pPr>
      <a:lvl2pPr marL="2468563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0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7405688" indent="-822325" algn="l" defTabSz="3290888" rtl="0" eaLnBrk="0" fontAlgn="base" hangingPunct="0">
        <a:lnSpc>
          <a:spcPct val="90000"/>
        </a:lnSpc>
        <a:spcBef>
          <a:spcPts val="1800"/>
        </a:spcBef>
        <a:spcAft>
          <a:spcPct val="0"/>
        </a:spcAft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16"/>
          <p:cNvSpPr>
            <a:spLocks noChangeArrowheads="1"/>
          </p:cNvSpPr>
          <p:nvPr/>
        </p:nvSpPr>
        <p:spPr bwMode="auto">
          <a:xfrm>
            <a:off x="29737050" y="21362988"/>
            <a:ext cx="13679488" cy="6973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Conclusions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Children’s word recognition improved each year.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differences in word recognition were stable over time, so that relatively fast children at Age 3 remained relatively fast at Age 5.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Early differences did not wash out even as children began to converge on a more mature level of performance.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Individual differences were highly predictive: The best predictors of Age 5 vocabulary were measures of Age 3 word recognition efficiency.</a:t>
            </a:r>
            <a:endParaRPr lang="en-US" alt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43891200" cy="6400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4" name="Rectangle 16"/>
          <p:cNvSpPr>
            <a:spLocks noChangeArrowheads="1"/>
          </p:cNvSpPr>
          <p:nvPr/>
        </p:nvSpPr>
        <p:spPr bwMode="auto">
          <a:xfrm>
            <a:off x="484188" y="6400800"/>
            <a:ext cx="13689012" cy="21664036"/>
          </a:xfrm>
          <a:prstGeom prst="rect">
            <a:avLst/>
          </a:prstGeom>
          <a:noFill/>
          <a:ln>
            <a:noFill/>
          </a:ln>
          <a:effectLst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412016" tIns="206008" rIns="412016" bIns="206008">
            <a:spAutoFit/>
          </a:bodyPr>
          <a:lstStyle>
            <a:lvl1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1pPr>
            <a:lvl2pPr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2pPr>
            <a:lvl3pPr marL="11430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3pPr>
            <a:lvl4pPr marL="16002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4pPr>
            <a:lvl5pPr marL="2057400" indent="-228600" defTabSz="4805363" eaLnBrk="0" hangingPunct="0"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1"/>
                </a:solidFill>
                <a:latin typeface="Tahoma" pitchFamily="34" charset="0"/>
                <a:ea typeface="ＭＳ Ｐゴシック" pitchFamily="34" charset="-128"/>
              </a:defRPr>
            </a:lvl9pPr>
          </a:lstStyle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Background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Recent work suggests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word recognition efficiency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—how well children map incoming speech to words—may help identify early differences in children’s language trajectories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 do not know, however, how word recognition itself develops over time or how individual differences in word recognition change over time.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4400" b="1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Current study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does familiar word recognition develop over the preschool years?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Are whether individual differences in word recognition were stable over developmental time?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do early word recognition differences predict later vocabulary outcomes? </a:t>
            </a:r>
          </a:p>
          <a:p>
            <a:pPr marL="0" lvl="1" indent="0">
              <a:spcBef>
                <a:spcPts val="3000"/>
              </a:spcBef>
              <a:spcAft>
                <a:spcPts val="1800"/>
              </a:spcAft>
              <a:defRPr/>
            </a:pPr>
            <a:r>
              <a:rPr 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Method</a:t>
            </a: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b="1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Participants</a:t>
            </a:r>
            <a:endParaRPr 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 collected during a three-year longitudinal study.</a:t>
            </a: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457200" lvl="1" indent="-45720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600"/>
              </a:spcBef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lvl="1" indent="0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en-US" sz="4400" b="1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Procedure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Children heard a familiar word in a carrier phrase (e.g., “find the bell”) and saw an array of photos, including a target, a semantic, a phonological, and an unrelated competitor.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Tobii T60XL eyetracker measured children’s patterns of looking to objects over the course of a trial. 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This procedure measures a child’s real-time comprehension of words by capturing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how the child’s gaze location changes over time in response to speech. </a:t>
            </a:r>
          </a:p>
        </p:txBody>
      </p:sp>
      <p:sp>
        <p:nvSpPr>
          <p:cNvPr id="3078" name="Text Box 4"/>
          <p:cNvSpPr txBox="1">
            <a:spLocks noChangeArrowheads="1"/>
          </p:cNvSpPr>
          <p:nvPr/>
        </p:nvSpPr>
        <p:spPr bwMode="auto">
          <a:xfrm>
            <a:off x="484189" y="160091"/>
            <a:ext cx="28319412" cy="6017573"/>
          </a:xfrm>
          <a:prstGeom prst="rect">
            <a:avLst/>
          </a:pr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Development of familiar word recognition </a:t>
            </a:r>
          </a:p>
          <a:p>
            <a:r>
              <a:rPr lang="en-US" sz="10800" b="1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in preschoolers</a:t>
            </a:r>
            <a:endParaRPr lang="en-US" sz="10800" dirty="0">
              <a:solidFill>
                <a:schemeClr val="bg1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eaLnBrk="1" hangingPunct="1"/>
            <a:endParaRPr lang="en-US" altLang="en-US" sz="4000" b="1" dirty="0">
              <a:solidFill>
                <a:schemeClr val="bg1"/>
              </a:solidFill>
              <a:latin typeface="Gill Sans"/>
              <a:ea typeface="Gill Sans"/>
              <a:cs typeface="Gill Sans"/>
            </a:endParaRPr>
          </a:p>
          <a:p>
            <a:pPr eaLnBrk="1" hangingPunct="1"/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Tristan Mahr, University of Wisconsin</a:t>
            </a:r>
            <a:r>
              <a:rPr lang="en-US" sz="5400" b="1" dirty="0">
                <a:solidFill>
                  <a:schemeClr val="bg1"/>
                </a:solidFill>
                <a:latin typeface="Lato" panose="020F0502020204030203" pitchFamily="34" charset="0"/>
              </a:rPr>
              <a:t>–</a:t>
            </a: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Madison</a:t>
            </a:r>
            <a:b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</a:br>
            <a:r>
              <a:rPr lang="en-US" altLang="en-US" sz="5400" b="1" dirty="0">
                <a:solidFill>
                  <a:schemeClr val="bg1"/>
                </a:solidFill>
                <a:latin typeface="Lato" panose="020F0502020204030203" pitchFamily="34" charset="0"/>
                <a:ea typeface="Gill Sans"/>
                <a:cs typeface="Gill Sans"/>
              </a:rPr>
              <a:t>Jan Edwards, University of Maryland</a:t>
            </a:r>
          </a:p>
        </p:txBody>
      </p:sp>
      <p:pic>
        <p:nvPicPr>
          <p:cNvPr id="3079" name="Picture 27" descr="logoverticalrever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6600" y="406455"/>
            <a:ext cx="390319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TextBox 44"/>
          <p:cNvSpPr txBox="1">
            <a:spLocks noChangeArrowheads="1"/>
          </p:cNvSpPr>
          <p:nvPr/>
        </p:nvSpPr>
        <p:spPr bwMode="auto">
          <a:xfrm>
            <a:off x="29756100" y="29641800"/>
            <a:ext cx="13687425" cy="2289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3524" tIns="66762" rIns="133524" bIns="66762">
            <a:spAutoFit/>
          </a:bodyPr>
          <a:lstStyle>
            <a:lvl1pPr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3760788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algn="r" eaLnBrk="1" hangingPunct="1"/>
            <a:r>
              <a:rPr lang="en-US" altLang="en-US" sz="28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The authors have no financial or non-financial conflicts of interest.</a:t>
            </a:r>
          </a:p>
          <a:p>
            <a:pPr algn="r" eaLnBrk="1" hangingPunct="1"/>
            <a:r>
              <a:rPr lang="en-US" altLang="en-US" sz="2800" dirty="0">
                <a:latin typeface="Lato" panose="020F0502020204030203" pitchFamily="34" charset="0"/>
                <a:ea typeface="Gill Sans"/>
                <a:cs typeface="Gill Sans"/>
              </a:rPr>
              <a:t>Funding was provided by R01 DC012513 and P30 HD03352 (Waisman Center).</a:t>
            </a:r>
          </a:p>
          <a:p>
            <a:pPr algn="r" eaLnBrk="1" hangingPunct="1"/>
            <a:r>
              <a:rPr lang="en-US" altLang="en-US" sz="2800" dirty="0">
                <a:latin typeface="Lato" panose="020F0502020204030203" pitchFamily="34" charset="0"/>
                <a:ea typeface="Gill Sans"/>
                <a:cs typeface="Gill Sans"/>
              </a:rPr>
              <a:t>Symposium on Research in Child Language Disorders</a:t>
            </a:r>
          </a:p>
          <a:p>
            <a:pPr algn="r" eaLnBrk="1" hangingPunct="1"/>
            <a:r>
              <a:rPr lang="en-US" altLang="en-US" sz="2800" dirty="0">
                <a:latin typeface="Lato" panose="020F0502020204030203" pitchFamily="34" charset="0"/>
                <a:ea typeface="Gill Sans"/>
                <a:cs typeface="Gill Sans"/>
              </a:rPr>
              <a:t>Madison, WI: June, 2018</a:t>
            </a:r>
          </a:p>
          <a:p>
            <a:pPr algn="r" eaLnBrk="1" hangingPunct="1"/>
            <a:r>
              <a:rPr lang="en-US" altLang="en-US" sz="2800" dirty="0">
                <a:latin typeface="Lato" panose="020F0502020204030203" pitchFamily="34" charset="0"/>
                <a:ea typeface="Gill Sans"/>
                <a:cs typeface="Gill Sans"/>
              </a:rPr>
              <a:t>Contact: Tristan Mahr (tristan.mahr@wisc.edu)</a:t>
            </a:r>
          </a:p>
        </p:txBody>
      </p:sp>
      <p:sp>
        <p:nvSpPr>
          <p:cNvPr id="2057" name="Rectangle 16"/>
          <p:cNvSpPr>
            <a:spLocks noChangeArrowheads="1"/>
          </p:cNvSpPr>
          <p:nvPr/>
        </p:nvSpPr>
        <p:spPr bwMode="auto">
          <a:xfrm>
            <a:off x="15114588" y="6400800"/>
            <a:ext cx="13689012" cy="25699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marL="742950" indent="-28575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Aft>
                <a:spcPts val="1800"/>
              </a:spcAft>
              <a:defRPr/>
            </a:pPr>
            <a:r>
              <a:rPr lang="en-US" altLang="en-US" sz="5400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Growth curve analysis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Bayesian mixed effects logistic regression.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Estimated a growth curve for each child x year.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Used growth curve features to measure individual differences in word recognition.</a:t>
            </a:r>
          </a:p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endParaRPr lang="en-US" sz="36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pPr marL="0" indent="0" eaLnBrk="1" hangingPunct="1">
              <a:spcAft>
                <a:spcPts val="1800"/>
              </a:spcAft>
              <a:defRPr/>
            </a:pPr>
            <a:endParaRPr lang="en-US" altLang="en-US" sz="54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  <a:p>
            <a:pPr marL="0" indent="0" algn="ctr" eaLnBrk="1" hangingPunct="1">
              <a:spcAft>
                <a:spcPts val="1800"/>
              </a:spcAft>
              <a:defRPr/>
            </a:pPr>
            <a:endParaRPr lang="en-US" altLang="en-US" sz="5400" dirty="0">
              <a:latin typeface="Gill Sans"/>
              <a:ea typeface="Gill Sans"/>
              <a:cs typeface="Gill Sans"/>
            </a:endParaRPr>
          </a:p>
        </p:txBody>
      </p:sp>
      <p:sp>
        <p:nvSpPr>
          <p:cNvPr id="3114" name="AutoShape 59" descr="https://umark.wisc.edu/brand/templates-and-downloads/downloads/print/UWlogo_ctr_4c_wht.png"/>
          <p:cNvSpPr>
            <a:spLocks noChangeAspect="1" noChangeArrowheads="1"/>
          </p:cNvSpPr>
          <p:nvPr/>
        </p:nvSpPr>
        <p:spPr bwMode="auto">
          <a:xfrm>
            <a:off x="484188" y="-4397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pic>
        <p:nvPicPr>
          <p:cNvPr id="3115" name="Picture 61" descr="https://umark.wisc.edu/brand/templates-and-downloads/downloads/print/UWlogo_ctr_4c_wh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5443" y="457201"/>
            <a:ext cx="8091095" cy="5435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16" name="Rectangle 16"/>
          <p:cNvSpPr>
            <a:spLocks noChangeArrowheads="1"/>
          </p:cNvSpPr>
          <p:nvPr/>
        </p:nvSpPr>
        <p:spPr bwMode="auto">
          <a:xfrm>
            <a:off x="35722719" y="33685861"/>
            <a:ext cx="6562725" cy="1231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spcBef>
                <a:spcPts val="600"/>
              </a:spcBef>
            </a:pPr>
            <a:r>
              <a:rPr lang="en-US" altLang="en-US" sz="2400" b="1" dirty="0">
                <a:latin typeface="Gill Sans"/>
                <a:ea typeface="Gill Sans"/>
                <a:cs typeface="Gill Sans"/>
              </a:rPr>
              <a:t>Sentence describing result.</a:t>
            </a:r>
          </a:p>
          <a:p>
            <a:pPr marL="0" lvl="1" indent="0">
              <a:spcBef>
                <a:spcPts val="600"/>
              </a:spcBef>
            </a:pPr>
            <a:r>
              <a:rPr lang="en-US" altLang="en-US" sz="2400" dirty="0">
                <a:latin typeface="Gill Sans"/>
                <a:ea typeface="Gill Sans"/>
                <a:cs typeface="Gill Sans"/>
              </a:rPr>
              <a:t>Detail</a:t>
            </a:r>
            <a:endParaRPr lang="en-US" altLang="en-US" sz="3600" dirty="0">
              <a:latin typeface="Gill Sans"/>
              <a:ea typeface="Gill Sans"/>
              <a:cs typeface="Gill Sans"/>
            </a:endParaRPr>
          </a:p>
        </p:txBody>
      </p:sp>
      <p:sp>
        <p:nvSpPr>
          <p:cNvPr id="3117" name="Rectangle 16"/>
          <p:cNvSpPr>
            <a:spLocks noChangeArrowheads="1"/>
          </p:cNvSpPr>
          <p:nvPr/>
        </p:nvSpPr>
        <p:spPr bwMode="auto">
          <a:xfrm>
            <a:off x="30215209" y="33909000"/>
            <a:ext cx="13030200" cy="785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12016" tIns="206008" rIns="412016" bIns="206008">
            <a:spAutoFit/>
          </a:bodyPr>
          <a:lstStyle>
            <a:lvl1pPr marL="571500" indent="-5715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1pPr>
            <a:lvl2pPr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2pPr>
            <a:lvl3pPr marL="11430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3pPr>
            <a:lvl4pPr marL="16002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4pPr>
            <a:lvl5pPr marL="2057400" indent="-228600" defTabSz="4805363"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5pPr>
            <a:lvl6pPr marL="25146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6pPr>
            <a:lvl7pPr marL="29718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7pPr>
            <a:lvl8pPr marL="34290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8pPr>
            <a:lvl9pPr marL="3886200" indent="-228600" defTabSz="4805363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Lucida Sans Unicode" panose="020B0602030504020204" pitchFamily="34" charset="0"/>
                <a:cs typeface="Arial" panose="020B0604020202020204" pitchFamily="34" charset="0"/>
              </a:defRPr>
            </a:lvl9pPr>
          </a:lstStyle>
          <a:p>
            <a:pPr marL="0" lvl="1" indent="0">
              <a:spcBef>
                <a:spcPts val="600"/>
              </a:spcBef>
            </a:pPr>
            <a:r>
              <a:rPr lang="en-US" altLang="en-US" sz="2400" b="1" dirty="0">
                <a:latin typeface="Gill Sans"/>
                <a:ea typeface="Gill Sans"/>
                <a:cs typeface="Gill Sans"/>
              </a:rPr>
              <a:t>Sentence describing result. </a:t>
            </a:r>
            <a:r>
              <a:rPr lang="en-US" altLang="en-US" sz="2400" dirty="0">
                <a:latin typeface="Gill Sans"/>
                <a:ea typeface="Gill Sans"/>
                <a:cs typeface="Gill Sans"/>
              </a:rPr>
              <a:t>Detail.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2335229-CE59-4B25-B2EE-05DFD5682300}"/>
              </a:ext>
            </a:extLst>
          </p:cNvPr>
          <p:cNvGrpSpPr/>
          <p:nvPr/>
        </p:nvGrpSpPr>
        <p:grpSpPr>
          <a:xfrm>
            <a:off x="4317447" y="28064836"/>
            <a:ext cx="9855753" cy="4298468"/>
            <a:chOff x="2107648" y="28055068"/>
            <a:chExt cx="9855753" cy="4298468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E8DF846-5663-44EA-9E06-5525981464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837" r="16632" b="1035"/>
            <a:stretch/>
          </p:blipFill>
          <p:spPr>
            <a:xfrm>
              <a:off x="4927468" y="28055068"/>
              <a:ext cx="4623484" cy="4298468"/>
            </a:xfrm>
            <a:prstGeom prst="rect">
              <a:avLst/>
            </a:prstGeom>
          </p:spPr>
        </p:pic>
        <p:sp>
          <p:nvSpPr>
            <p:cNvPr id="44" name="TextBox 72">
              <a:extLst>
                <a:ext uri="{FF2B5EF4-FFF2-40B4-BE49-F238E27FC236}">
                  <a16:creationId xmlns:a16="http://schemas.microsoft.com/office/drawing/2014/main" id="{80CCDD9C-9342-4E7A-A15D-594479C79A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50952" y="28228635"/>
              <a:ext cx="180284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Target </a:t>
              </a:r>
              <a:br>
                <a:rPr lang="en-US" altLang="en-US" sz="3200" dirty="0">
                  <a:latin typeface="Lato" panose="020F0502020204030203" pitchFamily="34" charset="0"/>
                </a:rPr>
              </a:br>
              <a:r>
                <a:rPr lang="en-US" altLang="en-US" sz="3200" dirty="0">
                  <a:latin typeface="Lato" panose="020F0502020204030203" pitchFamily="34" charset="0"/>
                </a:rPr>
                <a:t>noun </a:t>
              </a:r>
            </a:p>
            <a:p>
              <a:pPr eaLnBrk="1" hangingPunct="1"/>
              <a:r>
                <a:rPr lang="en-US" altLang="en-US" sz="3200" dirty="0"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latin typeface="Lato" panose="020F0502020204030203" pitchFamily="34" charset="0"/>
                </a:rPr>
                <a:t>bell</a:t>
              </a:r>
              <a:r>
                <a:rPr lang="en-US" altLang="en-US" sz="3200" dirty="0"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4F702B2-F422-4144-8694-374CE170A051}"/>
                </a:ext>
              </a:extLst>
            </p:cNvPr>
            <p:cNvSpPr/>
            <p:nvPr/>
          </p:nvSpPr>
          <p:spPr>
            <a:xfrm>
              <a:off x="9550953" y="30582901"/>
              <a:ext cx="241244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Semantic </a:t>
              </a:r>
              <a:b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</a:b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competitor</a:t>
              </a:r>
            </a:p>
            <a:p>
              <a:pPr lvl="0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drum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52E324D-43DE-4655-8C00-85ADE5AB9C9E}"/>
                </a:ext>
              </a:extLst>
            </p:cNvPr>
            <p:cNvSpPr/>
            <p:nvPr/>
          </p:nvSpPr>
          <p:spPr>
            <a:xfrm>
              <a:off x="2107648" y="30582901"/>
              <a:ext cx="26929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Phonological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bee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8BAEC3-16DF-40A3-B272-F70A8BF47EEB}"/>
                </a:ext>
              </a:extLst>
            </p:cNvPr>
            <p:cNvSpPr/>
            <p:nvPr/>
          </p:nvSpPr>
          <p:spPr>
            <a:xfrm>
              <a:off x="2260048" y="28228635"/>
              <a:ext cx="254055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Unrelated competitor</a:t>
              </a:r>
            </a:p>
            <a:p>
              <a:pPr lvl="0" algn="r" eaLnBrk="1" hangingPunct="1"/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(</a:t>
              </a:r>
              <a:r>
                <a:rPr lang="en-US" altLang="en-US" sz="3200" i="1" dirty="0">
                  <a:solidFill>
                    <a:srgbClr val="000000"/>
                  </a:solidFill>
                  <a:latin typeface="Lato" panose="020F0502020204030203" pitchFamily="34" charset="0"/>
                </a:rPr>
                <a:t>swing</a:t>
              </a:r>
              <a:r>
                <a:rPr lang="en-US" altLang="en-US" sz="3200" dirty="0">
                  <a:solidFill>
                    <a:srgbClr val="000000"/>
                  </a:solidFill>
                  <a:latin typeface="Lato" panose="020F0502020204030203" pitchFamily="34" charset="0"/>
                </a:rPr>
                <a:t>)</a:t>
              </a:r>
            </a:p>
          </p:txBody>
        </p:sp>
      </p:grpSp>
      <p:sp>
        <p:nvSpPr>
          <p:cNvPr id="48" name="TextBox 72">
            <a:extLst>
              <a:ext uri="{FF2B5EF4-FFF2-40B4-BE49-F238E27FC236}">
                <a16:creationId xmlns:a16="http://schemas.microsoft.com/office/drawing/2014/main" id="{4DB4012D-13D7-415D-959B-733FA29D3D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27838" y="28203111"/>
            <a:ext cx="54604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3600" b="1" dirty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“Find the bell!”</a:t>
            </a:r>
            <a:endParaRPr lang="en-US" altLang="en-US" sz="36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pic>
        <p:nvPicPr>
          <p:cNvPr id="1026" name="Picture 2" descr="Empirical word recognition growth curves from each year of the study. Each line represents an individual childâs proportion of looks to the target image over time. The heavy lines are the averages of the lines for each year.">
            <a:extLst>
              <a:ext uri="{FF2B5EF4-FFF2-40B4-BE49-F238E27FC236}">
                <a16:creationId xmlns:a16="http://schemas.microsoft.com/office/drawing/2014/main" id="{D33DD653-63E1-4504-9BC6-509AAA790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4588" y="17844294"/>
            <a:ext cx="13689012" cy="684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llustration of the three growth curve features and how they describe lexical processing performance. The three curves used are simulations of new participants at AgeÂ 4.">
            <a:extLst>
              <a:ext uri="{FF2B5EF4-FFF2-40B4-BE49-F238E27FC236}">
                <a16:creationId xmlns:a16="http://schemas.microsoft.com/office/drawing/2014/main" id="{E339421F-DCC7-40A3-9E22-15C9A31D5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0" y="10285769"/>
            <a:ext cx="7482841" cy="748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certainty intervals for the correlations of growth curve features at each timepoint with age-5 expressive vocabulary (EVT-2 standard scores). The bottom rows provide intervals for the pairwise differences in correlations between timepoints. For example, the top row of the left panel is the correlation between age-3 peak probability and age-5 expressive vocabulary.">
            <a:extLst>
              <a:ext uri="{FF2B5EF4-FFF2-40B4-BE49-F238E27FC236}">
                <a16:creationId xmlns:a16="http://schemas.microsoft.com/office/drawing/2014/main" id="{9237B1A4-865C-418B-97B8-81D000D43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1500" y="7316544"/>
            <a:ext cx="109728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ncertainty intervals for the correlations of growth curve features from ageÂ 43 and ageÂ 44 with age-4 receptive vocabulary (PPVT-4 standard scores). The bottom row shows pairwise differences between the age-3 and age-4 correlations.">
            <a:extLst>
              <a:ext uri="{FF2B5EF4-FFF2-40B4-BE49-F238E27FC236}">
                <a16:creationId xmlns:a16="http://schemas.microsoft.com/office/drawing/2014/main" id="{674890B1-A1BA-472D-8839-F77994A0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600" y="12914513"/>
            <a:ext cx="10972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DA663AF-835C-4B80-A3F4-7FDD62321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646384"/>
              </p:ext>
            </p:extLst>
          </p:nvPr>
        </p:nvGraphicFramePr>
        <p:xfrm>
          <a:off x="1213571" y="19065240"/>
          <a:ext cx="11753405" cy="2804160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2160233">
                  <a:extLst>
                    <a:ext uri="{9D8B030D-6E8A-4147-A177-3AD203B41FA5}">
                      <a16:colId xmlns:a16="http://schemas.microsoft.com/office/drawing/2014/main" val="2363969641"/>
                    </a:ext>
                  </a:extLst>
                </a:gridCol>
                <a:gridCol w="1656178">
                  <a:extLst>
                    <a:ext uri="{9D8B030D-6E8A-4147-A177-3AD203B41FA5}">
                      <a16:colId xmlns:a16="http://schemas.microsoft.com/office/drawing/2014/main" val="3014058007"/>
                    </a:ext>
                  </a:extLst>
                </a:gridCol>
                <a:gridCol w="2520271">
                  <a:extLst>
                    <a:ext uri="{9D8B030D-6E8A-4147-A177-3AD203B41FA5}">
                      <a16:colId xmlns:a16="http://schemas.microsoft.com/office/drawing/2014/main" val="5004657"/>
                    </a:ext>
                  </a:extLst>
                </a:gridCol>
                <a:gridCol w="2520271">
                  <a:extLst>
                    <a:ext uri="{9D8B030D-6E8A-4147-A177-3AD203B41FA5}">
                      <a16:colId xmlns:a16="http://schemas.microsoft.com/office/drawing/2014/main" val="777603049"/>
                    </a:ext>
                  </a:extLst>
                </a:gridCol>
                <a:gridCol w="2896452">
                  <a:extLst>
                    <a:ext uri="{9D8B030D-6E8A-4147-A177-3AD203B41FA5}">
                      <a16:colId xmlns:a16="http://schemas.microsoft.com/office/drawing/2014/main" val="1404721196"/>
                    </a:ext>
                  </a:extLst>
                </a:gridCol>
              </a:tblGrid>
              <a:tr h="992197">
                <a:tc>
                  <a:txBody>
                    <a:bodyPr/>
                    <a:lstStyle/>
                    <a:p>
                      <a:r>
                        <a:rPr lang="en-US" sz="3200" dirty="0"/>
                        <a:t>Time Point</a:t>
                      </a:r>
                      <a:endParaRPr lang="en-US" sz="3200" b="0" dirty="0">
                        <a:latin typeface="Lato Heavy" panose="020F0502020204030203" pitchFamily="34" charset="0"/>
                        <a:ea typeface="Lato Heavy" panose="020F0502020204030203" pitchFamily="34" charset="0"/>
                        <a:cs typeface="Lato Heavy" panose="020F0502020204030203" pitchFamily="34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Children</a:t>
                      </a:r>
                      <a:endParaRPr lang="en-US" sz="3200" b="0" dirty="0">
                        <a:latin typeface="Lato Heavy" panose="020F0502020204030203" pitchFamily="34" charset="0"/>
                        <a:ea typeface="Lato Heavy" panose="020F0502020204030203" pitchFamily="34" charset="0"/>
                        <a:cs typeface="Lato Heavy" panose="020F0502020204030203" pitchFamily="34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Age (months)</a:t>
                      </a:r>
                      <a:br>
                        <a:rPr lang="en-US" sz="3200" dirty="0"/>
                      </a:br>
                      <a:r>
                        <a:rPr lang="en-US" sz="3200" dirty="0"/>
                        <a:t>Mean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SD</a:t>
                      </a:r>
                      <a:endParaRPr lang="en-US" sz="3200" b="0" dirty="0">
                        <a:latin typeface="Lato Heavy" panose="020F0502020204030203" pitchFamily="34" charset="0"/>
                        <a:ea typeface="Lato Heavy" panose="020F0502020204030203" pitchFamily="34" charset="0"/>
                        <a:cs typeface="Lato Heavy" panose="020F0502020204030203" pitchFamily="34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Age (months)</a:t>
                      </a:r>
                      <a:br>
                        <a:rPr lang="en-US" sz="3200" dirty="0"/>
                      </a:br>
                      <a:r>
                        <a:rPr lang="en-US" sz="3200" dirty="0"/>
                        <a:t>Range</a:t>
                      </a:r>
                      <a:endParaRPr lang="en-US" sz="3200" b="0" dirty="0">
                        <a:latin typeface="Lato Heavy" panose="020F0502020204030203" pitchFamily="34" charset="0"/>
                        <a:ea typeface="Lato Heavy" panose="020F0502020204030203" pitchFamily="34" charset="0"/>
                        <a:cs typeface="Lato Heavy" panose="020F0502020204030203" pitchFamily="34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EVT-2 standard</a:t>
                      </a:r>
                      <a:br>
                        <a:rPr lang="en-US" sz="3200" dirty="0"/>
                      </a:br>
                      <a:r>
                        <a:rPr lang="en-US" sz="3200" dirty="0"/>
                        <a:t>Mean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SD</a:t>
                      </a:r>
                      <a:endParaRPr lang="en-US" sz="3200" b="0" dirty="0">
                        <a:latin typeface="Lato Heavy" panose="020F0502020204030203" pitchFamily="34" charset="0"/>
                        <a:ea typeface="Lato Heavy" panose="020F0502020204030203" pitchFamily="34" charset="0"/>
                        <a:cs typeface="Lato Heavy" panose="020F0502020204030203" pitchFamily="34" charset="0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44316472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3200" dirty="0"/>
                        <a:t>Age 3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149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33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3.5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38</a:t>
                      </a:r>
                      <a:r>
                        <a:rPr lang="en-US" sz="3200" kern="1200" dirty="0">
                          <a:effectLst/>
                        </a:rPr>
                        <a:t>–</a:t>
                      </a:r>
                      <a:r>
                        <a:rPr lang="en-US" sz="3200" dirty="0"/>
                        <a:t>39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113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18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354815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3200" dirty="0"/>
                        <a:t>Age 4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162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45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3.5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39</a:t>
                      </a:r>
                      <a:r>
                        <a:rPr lang="en-US" sz="3200" kern="1200" dirty="0">
                          <a:effectLst/>
                        </a:rPr>
                        <a:t>–</a:t>
                      </a:r>
                      <a:r>
                        <a:rPr lang="en-US" sz="3200" dirty="0"/>
                        <a:t>52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118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16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9013768"/>
                  </a:ext>
                </a:extLst>
              </a:tr>
              <a:tr h="492228">
                <a:tc>
                  <a:txBody>
                    <a:bodyPr/>
                    <a:lstStyle/>
                    <a:p>
                      <a:r>
                        <a:rPr lang="en-US" sz="3200" dirty="0"/>
                        <a:t>Age 5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153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57 </a:t>
                      </a:r>
                      <a:r>
                        <a:rPr lang="en-US" sz="3200" kern="1200" dirty="0">
                          <a:effectLst/>
                        </a:rPr>
                        <a:t>±</a:t>
                      </a:r>
                      <a:r>
                        <a:rPr lang="en-US" sz="3200" dirty="0"/>
                        <a:t> 3.7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51</a:t>
                      </a:r>
                      <a:r>
                        <a:rPr lang="en-US" sz="3200" kern="1200" dirty="0">
                          <a:effectLst/>
                        </a:rPr>
                        <a:t>–</a:t>
                      </a:r>
                      <a:r>
                        <a:rPr lang="en-US" sz="3200" dirty="0"/>
                        <a:t>66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200" dirty="0"/>
                        <a:t>118 </a:t>
                      </a:r>
                      <a:r>
                        <a:rPr lang="en-US" sz="3200" kern="1200" dirty="0">
                          <a:effectLst/>
                        </a:rPr>
                        <a:t>± </a:t>
                      </a:r>
                      <a:r>
                        <a:rPr lang="en-US" sz="3200" dirty="0"/>
                        <a:t>15</a:t>
                      </a:r>
                      <a:endParaRPr lang="en-US" sz="3200" dirty="0">
                        <a:latin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130664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D18770A8-9B61-46AB-9F46-EA3E1F2BB932}"/>
              </a:ext>
            </a:extLst>
          </p:cNvPr>
          <p:cNvSpPr/>
          <p:nvPr/>
        </p:nvSpPr>
        <p:spPr>
          <a:xfrm>
            <a:off x="16607666" y="33715041"/>
            <a:ext cx="8550739" cy="626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1" indent="-457200">
              <a:lnSpc>
                <a:spcPct val="10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2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(Marchman &amp; Fernald 2008; Fernald &amp; Marchman, 2012)</a:t>
            </a:r>
            <a:r>
              <a:rPr lang="en-US" sz="36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endParaRPr lang="en-US" sz="24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DF7631-1D7A-429C-A343-814AEC7FB40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5700" y="25685672"/>
            <a:ext cx="12195951" cy="67755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C55A1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2007</TotalTime>
  <Words>438</Words>
  <Application>Microsoft Office PowerPoint</Application>
  <PresentationFormat>Custom</PresentationFormat>
  <Paragraphs>90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PGothic</vt:lpstr>
      <vt:lpstr>Calibri Light</vt:lpstr>
      <vt:lpstr>Arial</vt:lpstr>
      <vt:lpstr>Calibri</vt:lpstr>
      <vt:lpstr>Lato</vt:lpstr>
      <vt:lpstr>Lucida Sans Unicode</vt:lpstr>
      <vt:lpstr>Lato Heavy</vt:lpstr>
      <vt:lpstr>Gill Sans</vt:lpstr>
      <vt:lpstr>Lato Medium</vt:lpstr>
      <vt:lpstr>Office Theme</vt:lpstr>
      <vt:lpstr>PowerPoint Presentation</vt:lpstr>
    </vt:vector>
  </TitlesOfParts>
  <Company>University of Wisconsin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Courtney G. Erickson</dc:creator>
  <cp:lastModifiedBy>Tristan Mahr</cp:lastModifiedBy>
  <cp:revision>355</cp:revision>
  <dcterms:created xsi:type="dcterms:W3CDTF">2014-04-30T15:25:57Z</dcterms:created>
  <dcterms:modified xsi:type="dcterms:W3CDTF">2018-06-05T20:11:07Z</dcterms:modified>
</cp:coreProperties>
</file>